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DCAEC6B-0FAC-4548-870C-06D904816170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BEDAE2-7A2F-40B1-895B-B7FCF08FBB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28600" y="1600200"/>
                <a:ext cx="5410200" cy="342900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Name three planes in the figure.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Are 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and </a:t>
                </a:r>
                <a:r>
                  <a:rPr lang="en-US" i="1" dirty="0" smtClean="0"/>
                  <a:t>E </a:t>
                </a:r>
                <a:r>
                  <a:rPr lang="en-US" dirty="0" smtClean="0"/>
                  <a:t>coplanar?  Explain.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Factor completely: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+2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No Mental Math today.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28600" y="1600200"/>
                <a:ext cx="5410200" cy="3429001"/>
              </a:xfrm>
              <a:blipFill rotWithShape="1">
                <a:blip r:embed="rId2"/>
                <a:stretch>
                  <a:fillRect l="-2255" t="-1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r>
              <a:rPr lang="en-US" sz="4400" dirty="0" smtClean="0"/>
              <a:t>Monday, August 27, 2012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4724400"/>
            <a:ext cx="7239000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HOMEWORK: </a:t>
            </a:r>
          </a:p>
          <a:p>
            <a:r>
              <a:rPr lang="en-US" sz="3200" dirty="0" smtClean="0"/>
              <a:t>p. 96 Complete #13-23 mentally, complete #24-27 in writing</a:t>
            </a:r>
            <a:endParaRPr lang="en-US" sz="3200" dirty="0"/>
          </a:p>
        </p:txBody>
      </p:sp>
      <p:sp>
        <p:nvSpPr>
          <p:cNvPr id="5" name="Cube 4"/>
          <p:cNvSpPr/>
          <p:nvPr/>
        </p:nvSpPr>
        <p:spPr>
          <a:xfrm>
            <a:off x="6477000" y="2133600"/>
            <a:ext cx="2133600" cy="1447800"/>
          </a:xfrm>
          <a:prstGeom prst="cub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6477000" y="1600200"/>
            <a:ext cx="1752600" cy="914400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7342360" y="1611517"/>
            <a:ext cx="1249379" cy="914400"/>
          </a:xfrm>
          <a:custGeom>
            <a:avLst/>
            <a:gdLst>
              <a:gd name="connsiteX0" fmla="*/ 896293 w 1249379"/>
              <a:gd name="connsiteY0" fmla="*/ 914400 h 914400"/>
              <a:gd name="connsiteX1" fmla="*/ 0 w 1249379"/>
              <a:gd name="connsiteY1" fmla="*/ 0 h 914400"/>
              <a:gd name="connsiteX2" fmla="*/ 1249379 w 1249379"/>
              <a:gd name="connsiteY2" fmla="*/ 525101 h 914400"/>
              <a:gd name="connsiteX3" fmla="*/ 896293 w 1249379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9379" h="914400">
                <a:moveTo>
                  <a:pt x="896293" y="914400"/>
                </a:moveTo>
                <a:lnTo>
                  <a:pt x="0" y="0"/>
                </a:lnTo>
                <a:lnTo>
                  <a:pt x="1249379" y="525101"/>
                </a:lnTo>
                <a:lnTo>
                  <a:pt x="896293" y="91440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72200" y="2221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172200" y="339673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8534400" y="194893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8534400" y="3027402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8027405" y="3581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219384" y="129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925554" y="24881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G</a:t>
            </a:r>
            <a:endParaRPr lang="en-US" i="1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>
            <a:stCxn id="7" idx="0"/>
          </p:cNvCxnSpPr>
          <p:nvPr/>
        </p:nvCxnSpPr>
        <p:spPr>
          <a:xfrm flipH="1">
            <a:off x="7162800" y="1600200"/>
            <a:ext cx="190500" cy="5334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477000" y="2133600"/>
            <a:ext cx="685800" cy="392317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1"/>
          </p:cNvCxnSpPr>
          <p:nvPr/>
        </p:nvCxnSpPr>
        <p:spPr>
          <a:xfrm flipH="1">
            <a:off x="7162800" y="2133600"/>
            <a:ext cx="13716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162800" y="2177534"/>
            <a:ext cx="56584" cy="103453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483224" y="3212068"/>
            <a:ext cx="707868" cy="369332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2" idx="1"/>
          </p:cNvCxnSpPr>
          <p:nvPr/>
        </p:nvCxnSpPr>
        <p:spPr>
          <a:xfrm flipH="1">
            <a:off x="7258050" y="3212068"/>
            <a:ext cx="127635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065475" y="3124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H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62800" y="2069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71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731520"/>
            <a:ext cx="8610600" cy="347472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</a:t>
            </a:r>
            <a:r>
              <a:rPr lang="en-US" sz="4800" dirty="0"/>
              <a:t>. 96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Complete #</a:t>
            </a:r>
            <a:r>
              <a:rPr lang="en-US" sz="4800" dirty="0"/>
              <a:t>13-23 mentally,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complete </a:t>
            </a:r>
            <a:r>
              <a:rPr lang="en-US" sz="4800" dirty="0"/>
              <a:t>#24-27 in writing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5298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0562"/>
            <a:ext cx="4372069" cy="619408"/>
          </a:xfrm>
        </p:spPr>
        <p:txBody>
          <a:bodyPr/>
          <a:lstStyle/>
          <a:p>
            <a:r>
              <a:rPr lang="en-US" sz="3600" dirty="0" smtClean="0"/>
              <a:t>Homework Check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0" y="76200"/>
                <a:ext cx="9296400" cy="6248400"/>
              </a:xfrm>
            </p:spPr>
            <p:txBody>
              <a:bodyPr>
                <a:noAutofit/>
              </a:bodyPr>
              <a:lstStyle/>
              <a:p>
                <a:pPr lvl="1"/>
                <a:r>
                  <a:rPr lang="en-US" dirty="0" smtClean="0"/>
                  <a:t>34a) Law of Detachment: (sample)</a:t>
                </a:r>
              </a:p>
              <a:p>
                <a:pPr lvl="2"/>
                <a:r>
                  <a:rPr lang="en-US" dirty="0" smtClean="0"/>
                  <a:t>(2) I’m a careful bicycle rider.</a:t>
                </a:r>
              </a:p>
              <a:p>
                <a:pPr lvl="2"/>
                <a:r>
                  <a:rPr lang="en-US" dirty="0" smtClean="0"/>
                  <a:t>(3) I wear a helmet.</a:t>
                </a:r>
              </a:p>
              <a:p>
                <a:pPr lvl="1"/>
                <a:r>
                  <a:rPr lang="en-US" dirty="0" smtClean="0"/>
                  <a:t>34b) Law of Syllogism: (sample)</a:t>
                </a:r>
              </a:p>
              <a:p>
                <a:pPr lvl="2"/>
                <a:r>
                  <a:rPr lang="en-US" dirty="0" smtClean="0"/>
                  <a:t>(2) If you wear a helmet, you will have fewer injuries.</a:t>
                </a:r>
              </a:p>
              <a:p>
                <a:pPr lvl="2"/>
                <a:r>
                  <a:rPr lang="en-US" dirty="0" smtClean="0"/>
                  <a:t>(3) If you’re a careful bicycle rider, then  you will have fewer injuries.</a:t>
                </a:r>
                <a:endParaRPr lang="en-US" sz="2400" dirty="0" smtClean="0"/>
              </a:p>
              <a:p>
                <a:pPr lvl="1"/>
                <a:r>
                  <a:rPr lang="en-US" dirty="0" smtClean="0"/>
                  <a:t>35a)</a:t>
                </a:r>
                <a:r>
                  <a:rPr lang="en-US" dirty="0"/>
                  <a:t> Law of Detachment: (sample)</a:t>
                </a:r>
              </a:p>
              <a:p>
                <a:pPr lvl="2"/>
                <a:r>
                  <a:rPr lang="en-US" dirty="0"/>
                  <a:t>(2) </a:t>
                </a:r>
                <a:r>
                  <a:rPr lang="en-US" dirty="0" smtClean="0"/>
                  <a:t>I like pizza with everything.</a:t>
                </a:r>
                <a:endParaRPr lang="en-US" dirty="0"/>
              </a:p>
              <a:p>
                <a:pPr lvl="2"/>
                <a:r>
                  <a:rPr lang="en-US" dirty="0"/>
                  <a:t>(3) </a:t>
                </a:r>
                <a:r>
                  <a:rPr lang="en-US" dirty="0" smtClean="0"/>
                  <a:t>I’ll like Jimmy’s pizza</a:t>
                </a:r>
                <a:endParaRPr lang="en-US" dirty="0"/>
              </a:p>
              <a:p>
                <a:pPr lvl="1"/>
                <a:r>
                  <a:rPr lang="en-US" dirty="0" smtClean="0"/>
                  <a:t>35b</a:t>
                </a:r>
                <a:r>
                  <a:rPr lang="en-US" dirty="0"/>
                  <a:t>) Law of Syllogism: (sample)</a:t>
                </a:r>
              </a:p>
              <a:p>
                <a:pPr lvl="2"/>
                <a:r>
                  <a:rPr lang="en-US" dirty="0"/>
                  <a:t>(2) </a:t>
                </a:r>
                <a:r>
                  <a:rPr lang="en-US" dirty="0" smtClean="0"/>
                  <a:t>If you like Jimmy’s pizza, then you are a pizza connoisseur.</a:t>
                </a:r>
                <a:endParaRPr lang="en-US" dirty="0"/>
              </a:p>
              <a:p>
                <a:pPr lvl="2"/>
                <a:r>
                  <a:rPr lang="en-US" dirty="0"/>
                  <a:t>(3) </a:t>
                </a:r>
                <a:r>
                  <a:rPr lang="en-US" dirty="0" smtClean="0"/>
                  <a:t>If you like pizza with everything, then you are a pizza connoisseur.</a:t>
                </a:r>
                <a:r>
                  <a:rPr lang="en-US" sz="2000" dirty="0" smtClean="0"/>
                  <a:t> </a:t>
                </a:r>
              </a:p>
              <a:p>
                <a:pPr lvl="1"/>
                <a:r>
                  <a:rPr lang="en-US" dirty="0" smtClean="0"/>
                  <a:t>36a) Law </a:t>
                </a:r>
                <a:r>
                  <a:rPr lang="en-US" dirty="0"/>
                  <a:t>of Detachment: (sample)</a:t>
                </a:r>
              </a:p>
              <a:p>
                <a:pPr lvl="3"/>
                <a:r>
                  <a:rPr lang="en-US" sz="1800" dirty="0"/>
                  <a:t>(2)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1800" b="0" i="1" dirty="0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1800" b="0" i="0" dirty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  <a:ea typeface="Cambria Math"/>
                      </a:rPr>
                      <m:t>and</m:t>
                    </m:r>
                    <m:r>
                      <a:rPr lang="en-US" sz="1800" b="0" i="0" dirty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1800" b="0" i="1" dirty="0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1800" b="0" i="1" dirty="0" smtClean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r>
                  <a:rPr lang="en-US" sz="1800" dirty="0" smtClean="0"/>
                  <a:t> form a linear pair.</a:t>
                </a:r>
              </a:p>
              <a:p>
                <a:pPr lvl="3"/>
                <a:r>
                  <a:rPr lang="en-US" sz="1800" dirty="0"/>
                  <a:t>(3) </a:t>
                </a:r>
                <a14:m>
                  <m:oMath xmlns:m="http://schemas.openxmlformats.org/officeDocument/2006/math">
                    <m:r>
                      <a:rPr lang="en-US" sz="1800" i="1" dirty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1800" i="1" dirty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1800" dirty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dirty="0">
                        <a:latin typeface="Cambria Math"/>
                        <a:ea typeface="Cambria Math"/>
                      </a:rPr>
                      <m:t>and</m:t>
                    </m:r>
                    <m:r>
                      <a:rPr lang="en-US" sz="1800" dirty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1800" i="1" dirty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1800" i="1" dirty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r>
                  <a:rPr lang="en-US" sz="1800" dirty="0"/>
                  <a:t> </a:t>
                </a:r>
                <a:r>
                  <a:rPr lang="en-US" sz="1800" dirty="0" smtClean="0"/>
                  <a:t>share a common ray.</a:t>
                </a:r>
                <a:endParaRPr lang="en-US" sz="1800" dirty="0"/>
              </a:p>
              <a:p>
                <a:pPr lvl="1"/>
                <a:r>
                  <a:rPr lang="en-US" dirty="0" smtClean="0"/>
                  <a:t>36b</a:t>
                </a:r>
                <a:r>
                  <a:rPr lang="en-US" dirty="0"/>
                  <a:t>) Law of Syllogism: (sample)</a:t>
                </a:r>
              </a:p>
              <a:p>
                <a:pPr lvl="2"/>
                <a:r>
                  <a:rPr lang="en-US" dirty="0"/>
                  <a:t>(2) </a:t>
                </a:r>
                <a:r>
                  <a:rPr lang="en-US" dirty="0" smtClean="0"/>
                  <a:t>If two angles share a common ray, then they are adjacent.</a:t>
                </a:r>
                <a:endParaRPr lang="en-US" dirty="0"/>
              </a:p>
              <a:p>
                <a:pPr lvl="2"/>
                <a:r>
                  <a:rPr lang="en-US" dirty="0"/>
                  <a:t>(3) </a:t>
                </a:r>
                <a:r>
                  <a:rPr lang="en-US" dirty="0" smtClean="0"/>
                  <a:t>If two angles form a linear pair, then they are adjacent.</a:t>
                </a:r>
                <a:endParaRPr lang="en-US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0" y="76200"/>
                <a:ext cx="9296400" cy="6248400"/>
              </a:xfrm>
              <a:blipFill rotWithShape="1">
                <a:blip r:embed="rId2"/>
                <a:stretch>
                  <a:fillRect t="-1756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0" y="2362200"/>
            <a:ext cx="9067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4648200"/>
            <a:ext cx="9067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0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When finished with your quiz, place your papers in the following order (Top to Bottom):</a:t>
            </a:r>
          </a:p>
          <a:p>
            <a:pPr lvl="1"/>
            <a:r>
              <a:rPr lang="en-US" dirty="0" smtClean="0"/>
              <a:t>The Quiz</a:t>
            </a:r>
          </a:p>
          <a:p>
            <a:pPr lvl="1"/>
            <a:r>
              <a:rPr lang="en-US" dirty="0" smtClean="0"/>
              <a:t>2-3 (today’s)</a:t>
            </a:r>
          </a:p>
          <a:p>
            <a:pPr lvl="1"/>
            <a:r>
              <a:rPr lang="en-US" dirty="0" smtClean="0"/>
              <a:t>2-2 part 2 (#42-50)</a:t>
            </a:r>
          </a:p>
          <a:p>
            <a:pPr lvl="1"/>
            <a:r>
              <a:rPr lang="en-US" dirty="0" smtClean="0"/>
              <a:t>2-2 part 1 (#20-40)</a:t>
            </a:r>
          </a:p>
          <a:p>
            <a:pPr lvl="1"/>
            <a:r>
              <a:rPr lang="en-US" dirty="0" smtClean="0"/>
              <a:t>2-1</a:t>
            </a:r>
          </a:p>
          <a:p>
            <a:r>
              <a:rPr lang="en-US" dirty="0" smtClean="0"/>
              <a:t>If finished early, sit quietly until time is up.</a:t>
            </a:r>
          </a:p>
          <a:p>
            <a:r>
              <a:rPr lang="en-US" dirty="0" smtClean="0"/>
              <a:t>Make sure you are ready to take notes on the new lesson.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5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6512511" cy="1143000"/>
          </a:xfrm>
        </p:spPr>
        <p:txBody>
          <a:bodyPr/>
          <a:lstStyle/>
          <a:p>
            <a:r>
              <a:rPr lang="en-US" sz="3200" dirty="0"/>
              <a:t>§2.4 </a:t>
            </a:r>
            <a:r>
              <a:rPr lang="en-US" sz="3200" dirty="0" smtClean="0"/>
              <a:t>Using Proof in Algebra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Algebraic Properties to Know (</a:t>
            </a:r>
            <a:r>
              <a:rPr lang="en-US" sz="21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Remember?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Addition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then </a:t>
            </a:r>
            <a:r>
              <a:rPr lang="en-US" sz="2800" i="1" dirty="0"/>
              <a:t>a</a:t>
            </a:r>
            <a:r>
              <a:rPr lang="en-US" sz="2800" dirty="0"/>
              <a:t> + </a:t>
            </a:r>
            <a:r>
              <a:rPr lang="en-US" sz="2800" i="1" dirty="0"/>
              <a:t>c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 + </a:t>
            </a:r>
            <a:r>
              <a:rPr lang="en-US" sz="2800" i="1" dirty="0"/>
              <a:t>c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Subtraction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then </a:t>
            </a:r>
            <a:r>
              <a:rPr lang="en-US" sz="2800" i="1" dirty="0"/>
              <a:t>a</a:t>
            </a:r>
            <a:r>
              <a:rPr lang="en-US" sz="2800" dirty="0"/>
              <a:t> - </a:t>
            </a:r>
            <a:r>
              <a:rPr lang="en-US" sz="2800" i="1" dirty="0"/>
              <a:t>c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 - </a:t>
            </a:r>
            <a:r>
              <a:rPr lang="en-US" sz="2800" i="1" dirty="0"/>
              <a:t>c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/>
              <a:t>Multiplication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then </a:t>
            </a:r>
            <a:r>
              <a:rPr lang="en-US" sz="2800" i="1" dirty="0"/>
              <a:t>ac</a:t>
            </a:r>
            <a:r>
              <a:rPr lang="en-US" sz="2800" dirty="0"/>
              <a:t> = </a:t>
            </a:r>
            <a:r>
              <a:rPr lang="en-US" sz="2800" i="1" dirty="0" err="1"/>
              <a:t>bc</a:t>
            </a:r>
            <a:endParaRPr lang="en-US" sz="2800" b="1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Division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then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>
                <a:cs typeface="Times New Roman" pitchFamily="18" charset="0"/>
              </a:rPr>
              <a:t>÷</a:t>
            </a:r>
            <a:r>
              <a:rPr lang="en-US" sz="2800" dirty="0"/>
              <a:t> </a:t>
            </a:r>
            <a:r>
              <a:rPr lang="en-US" sz="2800" i="1" dirty="0"/>
              <a:t>c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>
                <a:cs typeface="Times New Roman" pitchFamily="18" charset="0"/>
              </a:rPr>
              <a:t>÷</a:t>
            </a:r>
            <a:r>
              <a:rPr lang="en-US" sz="2800" dirty="0"/>
              <a:t> </a:t>
            </a:r>
            <a:r>
              <a:rPr lang="en-US" sz="2800" i="1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80333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/>
          <a:lstStyle/>
          <a:p>
            <a:pPr algn="ctr"/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Algebraic Properties to Know </a:t>
            </a:r>
            <a:r>
              <a:rPr lang="en-US" sz="3300" b="1">
                <a:effectLst>
                  <a:outerShdw blurRad="38100" dist="38100" dir="2700000" algn="tl">
                    <a:srgbClr val="000000"/>
                  </a:outerShdw>
                </a:effectLst>
              </a:rPr>
              <a:t>(continued)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Reflexive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For any real number 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  <a:endParaRPr lang="en-US" sz="2800" b="1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Symmetric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then </a:t>
            </a:r>
            <a:r>
              <a:rPr lang="en-US" sz="2800" i="1" dirty="0"/>
              <a:t>b</a:t>
            </a:r>
            <a:r>
              <a:rPr lang="en-US" sz="2800" dirty="0"/>
              <a:t> =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  <a:endParaRPr lang="en-US" sz="2800" b="1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Transitive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and </a:t>
            </a:r>
            <a:r>
              <a:rPr lang="en-US" sz="2800" i="1" dirty="0"/>
              <a:t>b</a:t>
            </a:r>
            <a:r>
              <a:rPr lang="en-US" sz="2800" dirty="0"/>
              <a:t> = </a:t>
            </a:r>
            <a:r>
              <a:rPr lang="en-US" sz="2800" i="1" dirty="0"/>
              <a:t>c</a:t>
            </a:r>
            <a:r>
              <a:rPr lang="en-US" sz="2800" dirty="0"/>
              <a:t>, then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c</a:t>
            </a:r>
            <a:r>
              <a:rPr lang="en-US" sz="2800" dirty="0"/>
              <a:t>.</a:t>
            </a:r>
            <a:endParaRPr lang="en-US" sz="2800" b="1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Substitution Property of Equality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If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lang="en-US" sz="2800" dirty="0"/>
              <a:t>, then </a:t>
            </a:r>
            <a:r>
              <a:rPr lang="en-US" sz="2800" i="1" dirty="0"/>
              <a:t>a</a:t>
            </a:r>
            <a:r>
              <a:rPr lang="en-US" sz="2800" dirty="0"/>
              <a:t> can be substituted for </a:t>
            </a:r>
            <a:r>
              <a:rPr lang="en-US" sz="2800" i="1" dirty="0"/>
              <a:t>b</a:t>
            </a:r>
            <a:r>
              <a:rPr lang="en-US" sz="2800" dirty="0"/>
              <a:t> in any equation or expression.</a:t>
            </a:r>
          </a:p>
        </p:txBody>
      </p:sp>
    </p:spTree>
    <p:extLst>
      <p:ext uri="{BB962C8B-B14F-4D97-AF65-F5344CB8AC3E}">
        <p14:creationId xmlns:p14="http://schemas.microsoft.com/office/powerpoint/2010/main" val="278169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399" cy="1143000"/>
          </a:xfrm>
        </p:spPr>
        <p:txBody>
          <a:bodyPr/>
          <a:lstStyle/>
          <a:p>
            <a:r>
              <a:rPr lang="en-US"/>
              <a:t>How Geometry Proofs are Written.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143000"/>
            <a:ext cx="8229600" cy="453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Solve: 5</a:t>
            </a:r>
            <a:r>
              <a:rPr lang="en-US" i="1"/>
              <a:t>x</a:t>
            </a:r>
            <a:r>
              <a:rPr lang="en-US"/>
              <a:t> – 18 = 3</a:t>
            </a:r>
            <a:r>
              <a:rPr lang="en-US" i="1"/>
              <a:t>x</a:t>
            </a:r>
            <a:r>
              <a:rPr lang="en-US"/>
              <a:t> + 2 for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graphicFrame>
        <p:nvGraphicFramePr>
          <p:cNvPr id="922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634642"/>
              </p:ext>
            </p:extLst>
          </p:nvPr>
        </p:nvGraphicFramePr>
        <p:xfrm>
          <a:off x="838200" y="1752600"/>
          <a:ext cx="8153400" cy="4455922"/>
        </p:xfrm>
        <a:graphic>
          <a:graphicData uri="http://schemas.openxmlformats.org/drawingml/2006/table">
            <a:tbl>
              <a:tblPr/>
              <a:tblGrid>
                <a:gridCol w="2667000"/>
                <a:gridCol w="5486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838200" y="2514600"/>
            <a:ext cx="27971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/>
              <a:t>5</a:t>
            </a:r>
            <a:r>
              <a:rPr lang="en-US" sz="2800" i="1" dirty="0"/>
              <a:t>x</a:t>
            </a:r>
            <a:r>
              <a:rPr lang="en-US" sz="2800" dirty="0"/>
              <a:t> – 18 = 3</a:t>
            </a:r>
            <a:r>
              <a:rPr lang="en-US" sz="2800" i="1" dirty="0"/>
              <a:t>x</a:t>
            </a:r>
            <a:r>
              <a:rPr lang="en-US" sz="2800" dirty="0"/>
              <a:t> + 2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3810000" y="2565400"/>
            <a:ext cx="1177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Given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990600" y="3371850"/>
            <a:ext cx="2222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5</a:t>
            </a:r>
            <a:r>
              <a:rPr lang="en-US" sz="3200" i="1"/>
              <a:t>x</a:t>
            </a:r>
            <a:r>
              <a:rPr lang="en-US" sz="3200"/>
              <a:t> = 3</a:t>
            </a:r>
            <a:r>
              <a:rPr lang="en-US" sz="3200" i="1"/>
              <a:t>x</a:t>
            </a:r>
            <a:r>
              <a:rPr lang="en-US" sz="3200"/>
              <a:t> + 20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3657600" y="3124200"/>
            <a:ext cx="44481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/>
              <a:t>Addition property of equality </a:t>
            </a:r>
            <a:br>
              <a:rPr lang="en-US" sz="2800" dirty="0"/>
            </a:br>
            <a:r>
              <a:rPr lang="en-US" sz="2800" dirty="0"/>
              <a:t>(+ prop of =)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1524000" y="4297363"/>
            <a:ext cx="14065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2</a:t>
            </a:r>
            <a:r>
              <a:rPr lang="en-US" sz="3200" i="1"/>
              <a:t>x</a:t>
            </a:r>
            <a:r>
              <a:rPr lang="en-US" sz="3200"/>
              <a:t> = 20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635375" y="4159250"/>
            <a:ext cx="48228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/>
              <a:t>Subtraction property of equality </a:t>
            </a:r>
            <a:br>
              <a:rPr lang="en-US" sz="2800"/>
            </a:br>
            <a:r>
              <a:rPr lang="en-US" sz="2800"/>
              <a:t>(- prop of =)</a:t>
            </a: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1676400" y="5200650"/>
            <a:ext cx="1203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/>
              <a:t>x</a:t>
            </a:r>
            <a:r>
              <a:rPr lang="en-US" sz="3200"/>
              <a:t> = 10</a:t>
            </a: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3668713" y="5076825"/>
            <a:ext cx="44084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Division property of equality </a:t>
            </a:r>
            <a:br>
              <a:rPr lang="en-US" sz="2800" dirty="0"/>
            </a:br>
            <a:r>
              <a:rPr lang="en-US" sz="2800" dirty="0"/>
              <a:t>(÷  prop of =)</a:t>
            </a:r>
          </a:p>
        </p:txBody>
      </p:sp>
    </p:spTree>
    <p:extLst>
      <p:ext uri="{BB962C8B-B14F-4D97-AF65-F5344CB8AC3E}">
        <p14:creationId xmlns:p14="http://schemas.microsoft.com/office/powerpoint/2010/main" val="405440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0" grpId="0"/>
      <p:bldP spid="9241" grpId="0"/>
      <p:bldP spid="9242" grpId="0"/>
      <p:bldP spid="9243" grpId="0"/>
      <p:bldP spid="9244" grpId="0"/>
      <p:bldP spid="9245" grpId="0"/>
      <p:bldP spid="9246" grpId="0"/>
      <p:bldP spid="92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835881"/>
              </p:ext>
            </p:extLst>
          </p:nvPr>
        </p:nvGraphicFramePr>
        <p:xfrm>
          <a:off x="609600" y="1640078"/>
          <a:ext cx="8382000" cy="4974082"/>
        </p:xfrm>
        <a:graphic>
          <a:graphicData uri="http://schemas.openxmlformats.org/drawingml/2006/table">
            <a:tbl>
              <a:tblPr/>
              <a:tblGrid>
                <a:gridCol w="2971800"/>
                <a:gridCol w="54102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3559175" y="4083050"/>
            <a:ext cx="48228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/>
              <a:t>Subtraction property of equality </a:t>
            </a:r>
            <a:br>
              <a:rPr lang="en-US" sz="2800" dirty="0"/>
            </a:br>
            <a:r>
              <a:rPr lang="en-US" sz="2800" dirty="0"/>
              <a:t>(- prop of =)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6512511" cy="1143000"/>
          </a:xfrm>
        </p:spPr>
        <p:txBody>
          <a:bodyPr/>
          <a:lstStyle/>
          <a:p>
            <a:r>
              <a:rPr lang="en-US" dirty="0"/>
              <a:t>Example 2.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90600"/>
            <a:ext cx="8229600" cy="453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Solve 3</a:t>
            </a:r>
            <a:r>
              <a:rPr lang="en-US" i="1"/>
              <a:t>x</a:t>
            </a:r>
            <a:r>
              <a:rPr lang="en-US"/>
              <a:t> + 12 = 8</a:t>
            </a:r>
            <a:r>
              <a:rPr lang="en-US" i="1"/>
              <a:t>x</a:t>
            </a:r>
            <a:r>
              <a:rPr lang="en-US"/>
              <a:t> -18 </a:t>
            </a:r>
            <a:br>
              <a:rPr lang="en-US"/>
            </a:br>
            <a:r>
              <a:rPr lang="en-US"/>
              <a:t>(and write a reason for each step)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609600" y="2438400"/>
            <a:ext cx="28654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3</a:t>
            </a:r>
            <a:r>
              <a:rPr lang="en-US" sz="3200" i="1"/>
              <a:t>x</a:t>
            </a:r>
            <a:r>
              <a:rPr lang="en-US" sz="3200"/>
              <a:t> +12 = 8</a:t>
            </a:r>
            <a:r>
              <a:rPr lang="en-US" sz="3200" i="1"/>
              <a:t>x</a:t>
            </a:r>
            <a:r>
              <a:rPr lang="en-US" sz="3200"/>
              <a:t> - 18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733800" y="2489200"/>
            <a:ext cx="11779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Given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762000" y="3295650"/>
            <a:ext cx="22225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3</a:t>
            </a:r>
            <a:r>
              <a:rPr lang="en-US" sz="3200" i="1"/>
              <a:t>x</a:t>
            </a:r>
            <a:r>
              <a:rPr lang="en-US" sz="3200"/>
              <a:t> +30 = 8</a:t>
            </a:r>
            <a:r>
              <a:rPr lang="en-US" sz="3200" i="1"/>
              <a:t>x</a:t>
            </a:r>
            <a:r>
              <a:rPr lang="en-US" sz="3200"/>
              <a:t> 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3581400" y="3048000"/>
            <a:ext cx="44481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/>
              <a:t>Addition property of equality </a:t>
            </a:r>
            <a:br>
              <a:rPr lang="en-US" sz="2800"/>
            </a:br>
            <a:r>
              <a:rPr lang="en-US" sz="2800"/>
              <a:t>(+ prop of =)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1295400" y="4221162"/>
            <a:ext cx="14065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30 = 5</a:t>
            </a:r>
            <a:r>
              <a:rPr lang="en-US" sz="3200" i="1"/>
              <a:t>x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1447800" y="5124450"/>
            <a:ext cx="10759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dirty="0" smtClean="0"/>
              <a:t>6 </a:t>
            </a:r>
            <a:r>
              <a:rPr lang="en-US" sz="3200" dirty="0"/>
              <a:t>= </a:t>
            </a:r>
            <a:r>
              <a:rPr lang="en-US" sz="3200" i="1" dirty="0" smtClean="0"/>
              <a:t>x</a:t>
            </a:r>
            <a:endParaRPr lang="en-US" sz="3200" i="1" dirty="0"/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3592513" y="5000625"/>
            <a:ext cx="44084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Division property of equality </a:t>
            </a:r>
            <a:br>
              <a:rPr lang="en-US" sz="2800" dirty="0"/>
            </a:br>
            <a:r>
              <a:rPr lang="en-US" sz="2800" dirty="0"/>
              <a:t>(÷  prop of =)</a:t>
            </a:r>
          </a:p>
        </p:txBody>
      </p:sp>
      <p:sp>
        <p:nvSpPr>
          <p:cNvPr id="13" name="Rectangle 30"/>
          <p:cNvSpPr>
            <a:spLocks noChangeArrowheads="1"/>
          </p:cNvSpPr>
          <p:nvPr/>
        </p:nvSpPr>
        <p:spPr bwMode="auto">
          <a:xfrm>
            <a:off x="1599446" y="6096000"/>
            <a:ext cx="10759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i="1" dirty="0" smtClean="0"/>
              <a:t>x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/>
              <a:t>6</a:t>
            </a:r>
            <a:endParaRPr lang="en-US" sz="3200" dirty="0"/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3642967" y="6099175"/>
            <a:ext cx="47083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smtClean="0"/>
              <a:t>Symmetric prop. of equality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718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9" grpId="0"/>
      <p:bldP spid="10264" grpId="0"/>
      <p:bldP spid="10265" grpId="0"/>
      <p:bldP spid="10266" grpId="0"/>
      <p:bldP spid="10267" grpId="0"/>
      <p:bldP spid="10268" grpId="0"/>
      <p:bldP spid="10270" grpId="0"/>
      <p:bldP spid="10271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266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1295400" y="228600"/>
                <a:ext cx="6512511" cy="1143000"/>
              </a:xfrm>
            </p:spPr>
            <p:txBody>
              <a:bodyPr/>
              <a:lstStyle/>
              <a:p>
                <a:pPr algn="ctr"/>
                <a:r>
                  <a:rPr lang="en-US" sz="2900" dirty="0" smtClean="0"/>
                  <a:t>Your target heart rate, </a:t>
                </a:r>
                <a:r>
                  <a:rPr lang="en-US" sz="2900" i="1" dirty="0"/>
                  <a:t>r</a:t>
                </a:r>
                <a:r>
                  <a:rPr lang="en-US" sz="2900" dirty="0"/>
                  <a:t>, in beats per minute can be found from your age, </a:t>
                </a:r>
                <a:r>
                  <a:rPr lang="en-US" sz="2900" i="1" dirty="0"/>
                  <a:t>a</a:t>
                </a:r>
                <a:r>
                  <a:rPr lang="en-US" sz="2900" dirty="0"/>
                  <a:t>, using the equation</a:t>
                </a:r>
                <a:r>
                  <a:rPr lang="en-US" sz="2900" dirty="0" smtClean="0"/>
                  <a:t>:</a:t>
                </a:r>
                <a:br>
                  <a:rPr lang="en-US" sz="2900" dirty="0" smtClean="0"/>
                </a:br>
                <a14:m>
                  <m:oMath xmlns:m="http://schemas.openxmlformats.org/officeDocument/2006/math">
                    <m:r>
                      <a:rPr lang="en-US" sz="2900" b="1" i="1" smtClean="0">
                        <a:latin typeface="Cambria Math"/>
                      </a:rPr>
                      <m:t>𝒂</m:t>
                    </m:r>
                    <m:r>
                      <a:rPr lang="en-US" sz="2900" b="1" i="1" smtClean="0">
                        <a:latin typeface="Cambria Math"/>
                      </a:rPr>
                      <m:t>=</m:t>
                    </m:r>
                    <m:r>
                      <a:rPr lang="en-US" sz="2900" b="1" i="1" smtClean="0">
                        <a:latin typeface="Cambria Math"/>
                      </a:rPr>
                      <m:t>𝟐𝟐𝟎</m:t>
                    </m:r>
                    <m:r>
                      <a:rPr lang="en-US" sz="2900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9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900" b="1" i="1" smtClean="0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en-US" sz="2900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en-US" sz="2900" b="1" i="1" smtClean="0">
                        <a:latin typeface="Cambria Math"/>
                      </a:rPr>
                      <m:t>𝒓</m:t>
                    </m:r>
                  </m:oMath>
                </a14:m>
                <a:r>
                  <a:rPr lang="en-US" sz="2900" dirty="0" smtClean="0"/>
                  <a:t> </a:t>
                </a:r>
                <a:endParaRPr lang="en-US" sz="2900" dirty="0"/>
              </a:p>
            </p:txBody>
          </p:sp>
        </mc:Choice>
        <mc:Fallback>
          <p:sp>
            <p:nvSpPr>
              <p:cNvPr id="112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295400" y="228600"/>
                <a:ext cx="6512511" cy="1143000"/>
              </a:xfrm>
              <a:blipFill rotWithShape="1">
                <a:blip r:embed="rId2"/>
                <a:stretch>
                  <a:fillRect l="-1217" t="-14439" r="-2154" b="-95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484438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en-US" sz="2400" dirty="0"/>
              <a:t>Solve the formula for </a:t>
            </a:r>
            <a:r>
              <a:rPr lang="en-US" sz="2400" i="1" dirty="0"/>
              <a:t>r</a:t>
            </a:r>
            <a:r>
              <a:rPr lang="en-US" sz="2400" dirty="0"/>
              <a:t> and write a reason for each step.</a:t>
            </a:r>
          </a:p>
        </p:txBody>
      </p:sp>
      <p:graphicFrame>
        <p:nvGraphicFramePr>
          <p:cNvPr id="11292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429883"/>
              </p:ext>
            </p:extLst>
          </p:nvPr>
        </p:nvGraphicFramePr>
        <p:xfrm>
          <a:off x="601662" y="3048000"/>
          <a:ext cx="8313737" cy="2459674"/>
        </p:xfrm>
        <a:graphic>
          <a:graphicData uri="http://schemas.openxmlformats.org/drawingml/2006/table">
            <a:tbl>
              <a:tblPr/>
              <a:tblGrid>
                <a:gridCol w="2903538"/>
                <a:gridCol w="5410199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Statement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573463" y="3535363"/>
            <a:ext cx="11779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/>
              <a:t>Given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3878263" y="4038600"/>
            <a:ext cx="41576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Subtraction property of equality </a:t>
            </a:r>
            <a:br>
              <a:rPr lang="en-US" sz="2400"/>
            </a:br>
            <a:r>
              <a:rPr lang="en-US" sz="2400"/>
              <a:t>(- prop of =)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3954463" y="4724400"/>
            <a:ext cx="44942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Multiplication property of equality </a:t>
            </a:r>
            <a:br>
              <a:rPr lang="en-US" sz="2400"/>
            </a:br>
            <a:r>
              <a:rPr lang="en-US" sz="2400"/>
              <a:t>(</a:t>
            </a:r>
            <a:r>
              <a:rPr lang="en-US" sz="2400">
                <a:cs typeface="Times New Roman" pitchFamily="18" charset="0"/>
              </a:rPr>
              <a:t>×</a:t>
            </a:r>
            <a:r>
              <a:rPr lang="en-US" sz="2400"/>
              <a:t> prop of =)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85800" y="3581400"/>
                <a:ext cx="2887663" cy="611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𝟐𝟐𝟎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𝟏𝟎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𝟕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𝒓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581400"/>
                <a:ext cx="2887663" cy="61132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85799" y="4226216"/>
                <a:ext cx="2887663" cy="611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𝟐𝟐𝟎</m:t>
                      </m:r>
                      <m:r>
                        <a:rPr lang="en-US" b="1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𝟏𝟎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𝟕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𝒓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9" y="4226216"/>
                <a:ext cx="2887663" cy="6113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703907" y="4837537"/>
                <a:ext cx="2887663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𝟕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𝟏𝟎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/>
                            </a:rPr>
                            <m:t>𝒂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𝟐𝟐𝟎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𝒓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07" y="4837537"/>
                <a:ext cx="2887663" cy="6347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263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7" grpId="0"/>
      <p:bldP spid="11289" grpId="0"/>
      <p:bldP spid="11291" grpId="0"/>
      <p:bldP spid="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290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152400" y="381000"/>
                <a:ext cx="8915400" cy="2438400"/>
              </a:xfrm>
            </p:spPr>
            <p:txBody>
              <a:bodyPr/>
              <a:lstStyle/>
              <a:p>
                <a:pPr algn="l"/>
                <a:r>
                  <a:rPr lang="en-US" sz="4000" dirty="0" smtClean="0"/>
                  <a:t>Check Point.  The formula to convert Fahrenheit to Celsius is     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/>
                      </a:rPr>
                      <m:t>𝑪</m:t>
                    </m:r>
                    <m:r>
                      <a:rPr lang="en-US" sz="40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d>
                      <m:dPr>
                        <m:ctrlPr>
                          <a:rPr lang="en-US" sz="40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/>
                          </a:rPr>
                          <m:t>𝑭</m:t>
                        </m:r>
                        <m:r>
                          <a:rPr lang="en-US" sz="40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/>
                          </a:rPr>
                          <m:t>𝟑𝟐</m:t>
                        </m:r>
                      </m:e>
                    </m:d>
                  </m:oMath>
                </a14:m>
                <a:r>
                  <a:rPr lang="en-US" sz="4000" dirty="0" smtClean="0"/>
                  <a:t>.</a:t>
                </a:r>
                <a:endParaRPr lang="en-US" sz="4000" dirty="0"/>
              </a:p>
            </p:txBody>
          </p:sp>
        </mc:Choice>
        <mc:Fallback>
          <p:sp>
            <p:nvSpPr>
              <p:cNvPr id="1229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2400" y="381000"/>
                <a:ext cx="8915400" cy="2438400"/>
              </a:xfrm>
              <a:blipFill rotWithShape="1">
                <a:blip r:embed="rId2"/>
                <a:stretch>
                  <a:fillRect l="-3144" t="-10000" r="-31921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743201"/>
            <a:ext cx="8229600" cy="1066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Solve the formula for </a:t>
            </a:r>
            <a:r>
              <a:rPr lang="en-US" i="1" dirty="0"/>
              <a:t>F</a:t>
            </a:r>
            <a:r>
              <a:rPr lang="en-US" dirty="0"/>
              <a:t> and write the reasons.</a:t>
            </a:r>
          </a:p>
          <a:p>
            <a:r>
              <a:rPr lang="en-US" dirty="0"/>
              <a:t>Use the result to find the Fahrenheit temperature at 24</a:t>
            </a:r>
            <a:r>
              <a:rPr lang="en-US" dirty="0">
                <a:cs typeface="Times New Roman" pitchFamily="18" charset="0"/>
              </a:rPr>
              <a:t>ºC.</a:t>
            </a:r>
          </a:p>
        </p:txBody>
      </p:sp>
    </p:spTree>
    <p:extLst>
      <p:ext uri="{BB962C8B-B14F-4D97-AF65-F5344CB8AC3E}">
        <p14:creationId xmlns:p14="http://schemas.microsoft.com/office/powerpoint/2010/main" val="11359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292</TotalTime>
  <Words>730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Slipstream</vt:lpstr>
      <vt:lpstr>Monday, August 27, 2012</vt:lpstr>
      <vt:lpstr>Homework Check</vt:lpstr>
      <vt:lpstr>Quiz Time</vt:lpstr>
      <vt:lpstr>§2.4 Using Proof in Algebra</vt:lpstr>
      <vt:lpstr>Algebraic Properties to Know (continued)</vt:lpstr>
      <vt:lpstr>How Geometry Proofs are Written.</vt:lpstr>
      <vt:lpstr>Example 2.</vt:lpstr>
      <vt:lpstr>Your target heart rate, r, in beats per minute can be found from your age, a, using the equation: a=220-10/7 r </vt:lpstr>
      <vt:lpstr>Check Point.  The formula to convert Fahrenheit to Celsius is                       C=5/9 (F-32).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August 27, 2012</dc:title>
  <dc:creator>Dria</dc:creator>
  <cp:lastModifiedBy>Dria</cp:lastModifiedBy>
  <cp:revision>10</cp:revision>
  <dcterms:created xsi:type="dcterms:W3CDTF">2012-08-27T17:38:27Z</dcterms:created>
  <dcterms:modified xsi:type="dcterms:W3CDTF">2012-08-27T22:31:16Z</dcterms:modified>
</cp:coreProperties>
</file>